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56" r:id="rId5"/>
    <p:sldId id="891" r:id="rId6"/>
    <p:sldId id="892" r:id="rId7"/>
    <p:sldId id="902" r:id="rId8"/>
    <p:sldId id="894" r:id="rId9"/>
    <p:sldId id="911" r:id="rId10"/>
    <p:sldId id="912" r:id="rId11"/>
    <p:sldId id="909" r:id="rId12"/>
    <p:sldId id="903" r:id="rId13"/>
    <p:sldId id="904" r:id="rId14"/>
    <p:sldId id="885" r:id="rId15"/>
    <p:sldId id="906" r:id="rId16"/>
    <p:sldId id="914" r:id="rId17"/>
    <p:sldId id="907" r:id="rId18"/>
    <p:sldId id="908" r:id="rId19"/>
    <p:sldId id="913" r:id="rId20"/>
    <p:sldId id="910" r:id="rId21"/>
    <p:sldId id="915" r:id="rId22"/>
    <p:sldId id="9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4C70F-4099-2F0B-1BEE-F10474DCDAC8}" v="9" dt="2021-08-18T19:42:00.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0293" autoAdjust="0"/>
  </p:normalViewPr>
  <p:slideViewPr>
    <p:cSldViewPr snapToGrid="0">
      <p:cViewPr varScale="1">
        <p:scale>
          <a:sx n="101" d="100"/>
          <a:sy n="101" d="100"/>
        </p:scale>
        <p:origin x="1048" y="184"/>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8/18/21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Confederate call to arms printed in Lexington, Kentucky, asking for volunteers to go to war in Virginia. April 17, 1861. State Library, Richmond, Virginia.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New York State Archives. New York (State). Department of Education. Division of Visual Instruction. Instructional glass lantern slides, ca. 1856-1939. Series A3045-78, No. 3659</a:t>
            </a:r>
          </a:p>
          <a:p>
            <a:endParaRPr lang="en-US" sz="1200" b="0" i="0" kern="1200" dirty="0">
              <a:solidFill>
                <a:schemeClr val="tx1"/>
              </a:solidFill>
              <a:effectLst/>
              <a:latin typeface="+mn-lt"/>
              <a:ea typeface="+mn-ea"/>
              <a:cs typeface="+mn-cs"/>
            </a:endParaRPr>
          </a:p>
          <a:p>
            <a:r>
              <a:rPr lang="en-US" dirty="0"/>
              <a:t>http://digitalcollections.archives.nysed.gov/index.php/Detail/Object/Show/object_id/1110</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1604709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8" y="4486005"/>
            <a:ext cx="10117583" cy="870010"/>
          </a:xfrm>
        </p:spPr>
        <p:txBody>
          <a:bodyPr>
            <a:noAutofit/>
          </a:bodyPr>
          <a:lstStyle/>
          <a:p>
            <a:r>
              <a:rPr lang="en-US" sz="4800" dirty="0"/>
              <a:t>1861: The Country Goes to War</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284F-AC91-48BD-85E5-F514455AE7C7}"/>
              </a:ext>
            </a:extLst>
          </p:cNvPr>
          <p:cNvSpPr>
            <a:spLocks noGrp="1"/>
          </p:cNvSpPr>
          <p:nvPr>
            <p:ph type="title"/>
          </p:nvPr>
        </p:nvSpPr>
        <p:spPr>
          <a:xfrm>
            <a:off x="838200" y="365125"/>
            <a:ext cx="10515600" cy="1447633"/>
          </a:xfrm>
        </p:spPr>
        <p:txBody>
          <a:bodyPr>
            <a:normAutofit/>
          </a:bodyPr>
          <a:lstStyle/>
          <a:p>
            <a:pPr algn="ctr"/>
            <a:r>
              <a:rPr lang="en-US" sz="4000" dirty="0"/>
              <a:t>Except from the Inaugural Address</a:t>
            </a:r>
            <a:br>
              <a:rPr lang="en-US" sz="4400" dirty="0"/>
            </a:br>
            <a:r>
              <a:rPr lang="en-US" sz="2800" dirty="0"/>
              <a:t>Jefferson Davis, President of the Confederate States of America</a:t>
            </a:r>
            <a:br>
              <a:rPr lang="en-US" dirty="0"/>
            </a:br>
            <a:r>
              <a:rPr lang="en-US" sz="2400" dirty="0"/>
              <a:t>February 18, 1861</a:t>
            </a:r>
          </a:p>
        </p:txBody>
      </p:sp>
      <p:sp>
        <p:nvSpPr>
          <p:cNvPr id="4" name="Content Placeholder 4">
            <a:extLst>
              <a:ext uri="{FF2B5EF4-FFF2-40B4-BE49-F238E27FC236}">
                <a16:creationId xmlns:a16="http://schemas.microsoft.com/office/drawing/2014/main" id="{61FA4A71-7F99-4AA1-BD92-9397E619664D}"/>
              </a:ext>
            </a:extLst>
          </p:cNvPr>
          <p:cNvSpPr>
            <a:spLocks noGrp="1"/>
          </p:cNvSpPr>
          <p:nvPr>
            <p:ph idx="1"/>
          </p:nvPr>
        </p:nvSpPr>
        <p:spPr>
          <a:xfrm>
            <a:off x="5566610" y="1972427"/>
            <a:ext cx="6075947" cy="4091489"/>
          </a:xfrm>
        </p:spPr>
        <p:txBody>
          <a:bodyPr>
            <a:noAutofit/>
          </a:bodyPr>
          <a:lstStyle/>
          <a:p>
            <a:pPr marL="0" indent="0">
              <a:buNone/>
            </a:pPr>
            <a:r>
              <a:rPr lang="en-US" sz="2000" b="0" dirty="0"/>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pic>
        <p:nvPicPr>
          <p:cNvPr id="5" name="Content Placeholder 5">
            <a:extLst>
              <a:ext uri="{FF2B5EF4-FFF2-40B4-BE49-F238E27FC236}">
                <a16:creationId xmlns:a16="http://schemas.microsoft.com/office/drawing/2014/main" id="{285E0C00-26DA-45F3-A7BB-AA1B62C13D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3946" y="1632285"/>
            <a:ext cx="2756903" cy="3924300"/>
          </a:xfrm>
          <a:prstGeom prst="rect">
            <a:avLst/>
          </a:prstGeom>
          <a:noFill/>
          <a:ln>
            <a:noFill/>
          </a:ln>
        </p:spPr>
      </p:pic>
    </p:spTree>
    <p:extLst>
      <p:ext uri="{BB962C8B-B14F-4D97-AF65-F5344CB8AC3E}">
        <p14:creationId xmlns:p14="http://schemas.microsoft.com/office/powerpoint/2010/main" val="76048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F5AC-0A18-4EF1-B63D-11C035BD1092}"/>
              </a:ext>
            </a:extLst>
          </p:cNvPr>
          <p:cNvSpPr>
            <a:spLocks noGrp="1"/>
          </p:cNvSpPr>
          <p:nvPr>
            <p:ph type="title"/>
          </p:nvPr>
        </p:nvSpPr>
        <p:spPr>
          <a:xfrm>
            <a:off x="838200" y="365125"/>
            <a:ext cx="10515600" cy="1447633"/>
          </a:xfrm>
        </p:spPr>
        <p:txBody>
          <a:bodyPr>
            <a:normAutofit/>
          </a:bodyPr>
          <a:lstStyle/>
          <a:p>
            <a:pPr algn="ctr"/>
            <a:r>
              <a:rPr lang="en-US" sz="4000" dirty="0"/>
              <a:t>Except from the Inaugural Address</a:t>
            </a:r>
            <a:br>
              <a:rPr lang="en-US" sz="4400" dirty="0"/>
            </a:br>
            <a:r>
              <a:rPr lang="en-US" sz="2800" dirty="0"/>
              <a:t>Abraham Lincoln, President of the United States of America</a:t>
            </a:r>
            <a:br>
              <a:rPr lang="en-US" dirty="0"/>
            </a:br>
            <a:r>
              <a:rPr lang="en-US" sz="2400" dirty="0"/>
              <a:t>March 4, 1861</a:t>
            </a:r>
          </a:p>
        </p:txBody>
      </p:sp>
      <p:sp>
        <p:nvSpPr>
          <p:cNvPr id="3" name="Content Placeholder 4">
            <a:extLst>
              <a:ext uri="{FF2B5EF4-FFF2-40B4-BE49-F238E27FC236}">
                <a16:creationId xmlns:a16="http://schemas.microsoft.com/office/drawing/2014/main" id="{96B07A94-E94C-4135-8C44-AF3E4E24CE2D}"/>
              </a:ext>
            </a:extLst>
          </p:cNvPr>
          <p:cNvSpPr>
            <a:spLocks noGrp="1"/>
          </p:cNvSpPr>
          <p:nvPr>
            <p:ph sz="half" idx="1"/>
          </p:nvPr>
        </p:nvSpPr>
        <p:spPr>
          <a:xfrm>
            <a:off x="6096000" y="2149475"/>
            <a:ext cx="4876800" cy="3882357"/>
          </a:xfrm>
        </p:spPr>
        <p:txBody>
          <a:bodyPr>
            <a:normAutofit/>
          </a:bodyPr>
          <a:lstStyle/>
          <a:p>
            <a:pPr marL="0" indent="0">
              <a:buNone/>
            </a:pPr>
            <a:r>
              <a:rPr lang="en-US" sz="2400" b="0" dirty="0"/>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p>
          <a:p>
            <a:pPr marL="0" indent="0">
              <a:buNone/>
            </a:pPr>
            <a:endParaRPr lang="en-US" dirty="0"/>
          </a:p>
          <a:p>
            <a:endParaRPr lang="en-US" dirty="0"/>
          </a:p>
        </p:txBody>
      </p:sp>
      <p:pic>
        <p:nvPicPr>
          <p:cNvPr id="4" name="Picture 2" descr="Portrait of Abraham Lincoln">
            <a:extLst>
              <a:ext uri="{FF2B5EF4-FFF2-40B4-BE49-F238E27FC236}">
                <a16:creationId xmlns:a16="http://schemas.microsoft.com/office/drawing/2014/main" id="{6D0749AE-FF92-4F6F-B97E-FFED818B6C3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41096" y="1600367"/>
            <a:ext cx="2861264" cy="4163780"/>
          </a:xfrm>
          <a:prstGeom prst="rect">
            <a:avLst/>
          </a:prstGeom>
          <a:noFill/>
          <a:ln>
            <a:noFill/>
          </a:ln>
        </p:spPr>
      </p:pic>
    </p:spTree>
    <p:extLst>
      <p:ext uri="{BB962C8B-B14F-4D97-AF65-F5344CB8AC3E}">
        <p14:creationId xmlns:p14="http://schemas.microsoft.com/office/powerpoint/2010/main" val="353729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39060-FB0A-459C-977D-6C70119FFAD0}"/>
              </a:ext>
            </a:extLst>
          </p:cNvPr>
          <p:cNvSpPr>
            <a:spLocks noGrp="1"/>
          </p:cNvSpPr>
          <p:nvPr>
            <p:ph type="title"/>
          </p:nvPr>
        </p:nvSpPr>
        <p:spPr>
          <a:xfrm>
            <a:off x="849229" y="316545"/>
            <a:ext cx="10515600" cy="1062622"/>
          </a:xfrm>
        </p:spPr>
        <p:txBody>
          <a:bodyPr>
            <a:normAutofit/>
          </a:bodyPr>
          <a:lstStyle/>
          <a:p>
            <a:pPr algn="ctr"/>
            <a:r>
              <a:rPr lang="en-US" sz="4000" dirty="0"/>
              <a:t>Fort Sumter</a:t>
            </a:r>
            <a:br>
              <a:rPr lang="en-US" dirty="0"/>
            </a:br>
            <a:r>
              <a:rPr lang="en-US" sz="2800" dirty="0"/>
              <a:t>April 12, 1861</a:t>
            </a:r>
          </a:p>
        </p:txBody>
      </p:sp>
      <p:sp>
        <p:nvSpPr>
          <p:cNvPr id="4" name="Content Placeholder 3">
            <a:extLst>
              <a:ext uri="{FF2B5EF4-FFF2-40B4-BE49-F238E27FC236}">
                <a16:creationId xmlns:a16="http://schemas.microsoft.com/office/drawing/2014/main" id="{A566A9CA-9851-414B-8149-24AE11CBCEC7}"/>
              </a:ext>
            </a:extLst>
          </p:cNvPr>
          <p:cNvSpPr txBox="1">
            <a:spLocks noGrp="1"/>
          </p:cNvSpPr>
          <p:nvPr>
            <p:ph idx="1"/>
          </p:nvPr>
        </p:nvSpPr>
        <p:spPr>
          <a:xfrm>
            <a:off x="6289843" y="1883447"/>
            <a:ext cx="5257800" cy="3091103"/>
          </a:xfrm>
          <a:prstGeom prst="rect">
            <a:avLst/>
          </a:prstGeom>
          <a:noFill/>
        </p:spPr>
        <p:txBody>
          <a:bodyPr wrap="square" rtlCol="0">
            <a:spAutoFit/>
          </a:bodyPr>
          <a:lstStyle/>
          <a:p>
            <a:pPr marL="0" indent="0">
              <a:buNone/>
            </a:pPr>
            <a:r>
              <a:rPr lang="en-US" sz="2200" b="0" dirty="0">
                <a:latin typeface="Georgia"/>
                <a:cs typeface="Georgia"/>
              </a:rPr>
              <a:t>Confederate forces fired on the fort, which was unable to effectively fight back.  The United States surrendered Fort Sumter, Union forces left the following day. </a:t>
            </a:r>
          </a:p>
          <a:p>
            <a:endParaRPr lang="en-US" sz="2200" b="0" dirty="0">
              <a:latin typeface="Georgia"/>
              <a:cs typeface="Georgia"/>
            </a:endParaRPr>
          </a:p>
          <a:p>
            <a:pPr marL="0" indent="0">
              <a:buNone/>
            </a:pPr>
            <a:r>
              <a:rPr lang="en-US" sz="2200" b="0" dirty="0">
                <a:latin typeface="Georgia"/>
                <a:cs typeface="Georgia"/>
              </a:rPr>
              <a:t>The firing upon Fort Sumter was the opening engagement of the American Civil War.</a:t>
            </a:r>
          </a:p>
        </p:txBody>
      </p:sp>
      <p:pic>
        <p:nvPicPr>
          <p:cNvPr id="5" name="Picture 4" descr="Fort Sumter cannon.jpg">
            <a:extLst>
              <a:ext uri="{FF2B5EF4-FFF2-40B4-BE49-F238E27FC236}">
                <a16:creationId xmlns:a16="http://schemas.microsoft.com/office/drawing/2014/main" id="{C83C45DB-C2C9-4B4E-803B-6E7334DA6A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229" y="1534149"/>
            <a:ext cx="5052929" cy="3789697"/>
          </a:xfrm>
          <a:prstGeom prst="rect">
            <a:avLst/>
          </a:prstGeom>
        </p:spPr>
      </p:pic>
    </p:spTree>
    <p:extLst>
      <p:ext uri="{BB962C8B-B14F-4D97-AF65-F5344CB8AC3E}">
        <p14:creationId xmlns:p14="http://schemas.microsoft.com/office/powerpoint/2010/main" val="396743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B6257B-1219-495F-B3C3-67D4D62216B1}"/>
              </a:ext>
            </a:extLst>
          </p:cNvPr>
          <p:cNvSpPr>
            <a:spLocks noGrp="1"/>
          </p:cNvSpPr>
          <p:nvPr>
            <p:ph type="title"/>
          </p:nvPr>
        </p:nvSpPr>
        <p:spPr>
          <a:xfrm>
            <a:off x="838200" y="365125"/>
            <a:ext cx="10515600" cy="1325563"/>
          </a:xfrm>
        </p:spPr>
        <p:txBody>
          <a:bodyPr>
            <a:normAutofit fontScale="90000"/>
          </a:bodyPr>
          <a:lstStyle/>
          <a:p>
            <a:pPr algn="ctr"/>
            <a:r>
              <a:rPr lang="en-US" sz="4000" dirty="0">
                <a:latin typeface="Georgia" pitchFamily="18" charset="0"/>
                <a:cs typeface="Calibri" pitchFamily="34" charset="0"/>
              </a:rPr>
              <a:t>Excerpt, </a:t>
            </a:r>
            <a:r>
              <a:rPr lang="en-US" sz="4000" i="1" dirty="0">
                <a:latin typeface="Georgia" pitchFamily="18" charset="0"/>
                <a:cs typeface="Calibri" pitchFamily="34" charset="0"/>
              </a:rPr>
              <a:t>Surrender of Fort Sumter </a:t>
            </a:r>
            <a:br>
              <a:rPr lang="en-US" sz="4000" i="1" dirty="0">
                <a:latin typeface="Georgia" pitchFamily="18" charset="0"/>
                <a:cs typeface="Calibri" pitchFamily="34" charset="0"/>
              </a:rPr>
            </a:br>
            <a:r>
              <a:rPr lang="en-US" sz="4000" i="1" dirty="0">
                <a:latin typeface="Georgia" pitchFamily="18" charset="0"/>
                <a:cs typeface="Calibri" pitchFamily="34" charset="0"/>
              </a:rPr>
              <a:t>Effect of the News at Richmond</a:t>
            </a:r>
            <a:br>
              <a:rPr lang="en-US" sz="4000" dirty="0">
                <a:latin typeface="Georgia" pitchFamily="18" charset="0"/>
                <a:cs typeface="Calibri" pitchFamily="34" charset="0"/>
              </a:rPr>
            </a:br>
            <a:r>
              <a:rPr lang="en-US" sz="2500" dirty="0">
                <a:solidFill>
                  <a:schemeClr val="accent1"/>
                </a:solidFill>
                <a:cs typeface="Calibri" pitchFamily="34" charset="0"/>
              </a:rPr>
              <a:t>April 15, 1861, Richmond Enquirer</a:t>
            </a:r>
            <a:endParaRPr lang="en-US" sz="4000" dirty="0">
              <a:solidFill>
                <a:schemeClr val="accent1"/>
              </a:solidFill>
              <a:latin typeface="Georgia" pitchFamily="18" charset="0"/>
            </a:endParaRPr>
          </a:p>
        </p:txBody>
      </p:sp>
      <p:sp>
        <p:nvSpPr>
          <p:cNvPr id="5" name="Content Placeholder 3">
            <a:extLst>
              <a:ext uri="{FF2B5EF4-FFF2-40B4-BE49-F238E27FC236}">
                <a16:creationId xmlns:a16="http://schemas.microsoft.com/office/drawing/2014/main" id="{D7E9510C-87F8-4F0F-B605-917A083B73D4}"/>
              </a:ext>
            </a:extLst>
          </p:cNvPr>
          <p:cNvSpPr>
            <a:spLocks noGrp="1"/>
          </p:cNvSpPr>
          <p:nvPr>
            <p:ph idx="1"/>
          </p:nvPr>
        </p:nvSpPr>
        <p:spPr>
          <a:xfrm>
            <a:off x="838200" y="1825625"/>
            <a:ext cx="10515600" cy="3781425"/>
          </a:xfrm>
        </p:spPr>
        <p:txBody>
          <a:bodyPr>
            <a:normAutofit/>
          </a:bodyPr>
          <a:lstStyle/>
          <a:p>
            <a:pPr marL="0" indent="0">
              <a:buNone/>
            </a:pPr>
            <a:r>
              <a:rPr lang="en-US" b="0" dirty="0">
                <a:latin typeface="Georgia" pitchFamily="18" charset="0"/>
                <a:cs typeface="Calibri" pitchFamily="34" charset="0"/>
              </a:rPr>
              <a:t>The procession had swelled to about three thousand persons, by the time the column halted at the Tredegar Iron Works, to witness the raising of a large Southern Confederacy flag over the main building of the works, which was done by the employees of the establishment. Without delay, the flag was hauled up, the band playing the </a:t>
            </a:r>
            <a:r>
              <a:rPr lang="en-US" b="0" dirty="0" err="1">
                <a:latin typeface="Georgia" pitchFamily="18" charset="0"/>
                <a:cs typeface="Calibri" pitchFamily="34" charset="0"/>
              </a:rPr>
              <a:t>Marsellaise</a:t>
            </a:r>
            <a:r>
              <a:rPr lang="en-US" b="0" dirty="0">
                <a:latin typeface="Georgia" pitchFamily="18" charset="0"/>
                <a:cs typeface="Calibri" pitchFamily="34" charset="0"/>
              </a:rPr>
              <a:t>, and cannon (manufactured at the Tredegar for the use of the Confederate Government) thundered a welcome to the banner of the South.</a:t>
            </a:r>
            <a:endParaRPr lang="en-US" b="0" dirty="0">
              <a:latin typeface="Georgia" pitchFamily="18" charset="0"/>
            </a:endParaRPr>
          </a:p>
        </p:txBody>
      </p:sp>
    </p:spTree>
    <p:extLst>
      <p:ext uri="{BB962C8B-B14F-4D97-AF65-F5344CB8AC3E}">
        <p14:creationId xmlns:p14="http://schemas.microsoft.com/office/powerpoint/2010/main" val="267987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0EFA-6BDD-40E5-BE36-007FED6F2787}"/>
              </a:ext>
            </a:extLst>
          </p:cNvPr>
          <p:cNvSpPr>
            <a:spLocks noGrp="1"/>
          </p:cNvSpPr>
          <p:nvPr>
            <p:ph type="title"/>
          </p:nvPr>
        </p:nvSpPr>
        <p:spPr>
          <a:xfrm>
            <a:off x="838200" y="1010653"/>
            <a:ext cx="10515600" cy="4315326"/>
          </a:xfrm>
        </p:spPr>
        <p:txBody>
          <a:bodyPr>
            <a:noAutofit/>
          </a:bodyPr>
          <a:lstStyle/>
          <a:p>
            <a:pPr marL="0" indent="0"/>
            <a:r>
              <a:rPr lang="en-US" sz="3600" b="1" dirty="0"/>
              <a:t>C A L </a:t>
            </a:r>
            <a:r>
              <a:rPr lang="en-US" sz="3600" b="1" dirty="0" err="1"/>
              <a:t>L</a:t>
            </a:r>
            <a:r>
              <a:rPr lang="en-US" sz="3600" b="1" dirty="0"/>
              <a:t> T O A R M S ! !</a:t>
            </a:r>
            <a:br>
              <a:rPr lang="en-US" sz="3600" b="1" dirty="0"/>
            </a:br>
            <a:br>
              <a:rPr lang="en-US" sz="3600" b="1" dirty="0"/>
            </a:br>
            <a:r>
              <a:rPr lang="en-US" sz="3600" b="1" dirty="0"/>
              <a:t>75,000 VOLUNTEERS WANTED</a:t>
            </a:r>
            <a:br>
              <a:rPr lang="en-US" sz="3600" b="1" dirty="0"/>
            </a:br>
            <a:br>
              <a:rPr lang="en-US" sz="3600" b="1" dirty="0"/>
            </a:br>
            <a:r>
              <a:rPr lang="en-US" sz="3600" b="1" dirty="0"/>
              <a:t>Washington, April 15.</a:t>
            </a:r>
            <a:br>
              <a:rPr lang="en-US" sz="3600" b="1" dirty="0"/>
            </a:br>
            <a:br>
              <a:rPr lang="en-US" sz="3600" b="1" dirty="0"/>
            </a:br>
            <a:r>
              <a:rPr lang="en-US" sz="3600" b="1" dirty="0"/>
              <a:t>Under the act of Congress for calling out the militia to execute the laws of the Union to suppress insurrection</a:t>
            </a:r>
            <a:r>
              <a:rPr lang="mr-IN" sz="3600" b="1" dirty="0"/>
              <a:t>…</a:t>
            </a:r>
            <a:r>
              <a:rPr lang="en-US" sz="3600" b="1" dirty="0"/>
              <a:t>.</a:t>
            </a:r>
            <a:br>
              <a:rPr lang="en-US" sz="3600" b="1" dirty="0"/>
            </a:br>
            <a:br>
              <a:rPr lang="en-US" sz="3600" b="1" dirty="0"/>
            </a:br>
            <a:r>
              <a:rPr lang="en-US" sz="3600" b="1" dirty="0"/>
              <a:t>- Simon Cameron, Secretary of War</a:t>
            </a:r>
            <a:endParaRPr lang="en-US" sz="3600" dirty="0"/>
          </a:p>
        </p:txBody>
      </p:sp>
      <p:pic>
        <p:nvPicPr>
          <p:cNvPr id="4" name="Picture 3">
            <a:extLst>
              <a:ext uri="{FF2B5EF4-FFF2-40B4-BE49-F238E27FC236}">
                <a16:creationId xmlns:a16="http://schemas.microsoft.com/office/drawing/2014/main" id="{6D9A152F-B1D0-4CE0-8F30-286204CA3E6B}"/>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950776">
            <a:off x="5119886" y="-556803"/>
            <a:ext cx="6407880" cy="8811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122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DD11-0F1C-407A-992A-C544D8B8BC2C}"/>
              </a:ext>
            </a:extLst>
          </p:cNvPr>
          <p:cNvSpPr>
            <a:spLocks noGrp="1"/>
          </p:cNvSpPr>
          <p:nvPr>
            <p:ph type="title"/>
          </p:nvPr>
        </p:nvSpPr>
        <p:spPr>
          <a:xfrm>
            <a:off x="838200" y="236788"/>
            <a:ext cx="10515600" cy="885705"/>
          </a:xfrm>
        </p:spPr>
        <p:txBody>
          <a:bodyPr>
            <a:normAutofit/>
          </a:bodyPr>
          <a:lstStyle/>
          <a:p>
            <a:pPr algn="ctr"/>
            <a:r>
              <a:rPr lang="en-US" sz="4000" dirty="0"/>
              <a:t>April 17, 1861</a:t>
            </a:r>
          </a:p>
        </p:txBody>
      </p:sp>
      <p:pic>
        <p:nvPicPr>
          <p:cNvPr id="4" name="Content Placeholder 7">
            <a:extLst>
              <a:ext uri="{FF2B5EF4-FFF2-40B4-BE49-F238E27FC236}">
                <a16:creationId xmlns:a16="http://schemas.microsoft.com/office/drawing/2014/main" id="{F32BC33E-37FB-47C4-8423-C1669FCCF6E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0966" t="21745" r="13312" b="18459"/>
          <a:stretch/>
        </p:blipFill>
        <p:spPr>
          <a:xfrm>
            <a:off x="3335589" y="1122493"/>
            <a:ext cx="5520822" cy="4923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875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9314-F608-4928-82B2-D6A9F9D326A5}"/>
              </a:ext>
            </a:extLst>
          </p:cNvPr>
          <p:cNvSpPr>
            <a:spLocks noGrp="1"/>
          </p:cNvSpPr>
          <p:nvPr>
            <p:ph type="title"/>
          </p:nvPr>
        </p:nvSpPr>
        <p:spPr>
          <a:xfrm>
            <a:off x="440782" y="2354346"/>
            <a:ext cx="3220453" cy="1479717"/>
          </a:xfrm>
        </p:spPr>
        <p:txBody>
          <a:bodyPr>
            <a:normAutofit/>
          </a:bodyPr>
          <a:lstStyle/>
          <a:p>
            <a:pPr algn="ctr"/>
            <a:r>
              <a:rPr lang="en-US" sz="4000" dirty="0"/>
              <a:t>Secession</a:t>
            </a:r>
            <a:br>
              <a:rPr lang="en-US" dirty="0"/>
            </a:br>
            <a:r>
              <a:rPr lang="en-US" sz="2800" dirty="0"/>
              <a:t>April to June 1861</a:t>
            </a:r>
          </a:p>
        </p:txBody>
      </p:sp>
      <p:pic>
        <p:nvPicPr>
          <p:cNvPr id="5" name="Picture 4" descr="A close up of a map&#10;&#10;Description automatically generated">
            <a:extLst>
              <a:ext uri="{FF2B5EF4-FFF2-40B4-BE49-F238E27FC236}">
                <a16:creationId xmlns:a16="http://schemas.microsoft.com/office/drawing/2014/main" id="{7314E925-31E6-48C6-9AF4-332BC735D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908" y="324550"/>
            <a:ext cx="7588656" cy="6208900"/>
          </a:xfrm>
          <a:prstGeom prst="rect">
            <a:avLst/>
          </a:prstGeom>
        </p:spPr>
      </p:pic>
    </p:spTree>
    <p:extLst>
      <p:ext uri="{BB962C8B-B14F-4D97-AF65-F5344CB8AC3E}">
        <p14:creationId xmlns:p14="http://schemas.microsoft.com/office/powerpoint/2010/main" val="187770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A8D1-390C-43FB-A4F6-EB1E5669273A}"/>
              </a:ext>
            </a:extLst>
          </p:cNvPr>
          <p:cNvSpPr>
            <a:spLocks noGrp="1"/>
          </p:cNvSpPr>
          <p:nvPr>
            <p:ph type="title"/>
          </p:nvPr>
        </p:nvSpPr>
        <p:spPr/>
        <p:txBody>
          <a:bodyPr>
            <a:normAutofit/>
          </a:bodyPr>
          <a:lstStyle/>
          <a:p>
            <a:pPr algn="ctr"/>
            <a:r>
              <a:rPr lang="en-US" sz="4000" dirty="0"/>
              <a:t>Virginia Joins the Confederacy</a:t>
            </a:r>
            <a:br>
              <a:rPr lang="en-US" dirty="0"/>
            </a:br>
            <a:r>
              <a:rPr lang="en-US" sz="2800" dirty="0"/>
              <a:t>April 17, 1861</a:t>
            </a:r>
          </a:p>
        </p:txBody>
      </p:sp>
      <p:sp>
        <p:nvSpPr>
          <p:cNvPr id="3" name="Content Placeholder 2">
            <a:extLst>
              <a:ext uri="{FF2B5EF4-FFF2-40B4-BE49-F238E27FC236}">
                <a16:creationId xmlns:a16="http://schemas.microsoft.com/office/drawing/2014/main" id="{2BFBEDA5-0D57-4072-9909-4E69C323BB9E}"/>
              </a:ext>
            </a:extLst>
          </p:cNvPr>
          <p:cNvSpPr>
            <a:spLocks noGrp="1"/>
          </p:cNvSpPr>
          <p:nvPr>
            <p:ph idx="1"/>
          </p:nvPr>
        </p:nvSpPr>
        <p:spPr>
          <a:xfrm>
            <a:off x="6673516" y="1825625"/>
            <a:ext cx="4680284" cy="3781545"/>
          </a:xfrm>
        </p:spPr>
        <p:txBody>
          <a:bodyPr/>
          <a:lstStyle/>
          <a:p>
            <a:pPr marL="0" indent="0">
              <a:buNone/>
            </a:pPr>
            <a:r>
              <a:rPr lang="en-US" b="0" dirty="0"/>
              <a:t>Virginia joins the Confederate States </a:t>
            </a:r>
            <a:br>
              <a:rPr lang="en-US" b="0" dirty="0"/>
            </a:br>
            <a:r>
              <a:rPr lang="en-US" b="0" dirty="0"/>
              <a:t>of America.</a:t>
            </a:r>
          </a:p>
          <a:p>
            <a:pPr>
              <a:buNone/>
            </a:pPr>
            <a:endParaRPr lang="en-US" b="0" dirty="0"/>
          </a:p>
          <a:p>
            <a:pPr marL="0" indent="0">
              <a:buNone/>
            </a:pPr>
            <a:r>
              <a:rPr lang="en-US" b="0" dirty="0"/>
              <a:t>Richmond becomes the Capital of the Confederacy</a:t>
            </a:r>
          </a:p>
          <a:p>
            <a:endParaRPr lang="en-US" dirty="0"/>
          </a:p>
        </p:txBody>
      </p:sp>
      <p:pic>
        <p:nvPicPr>
          <p:cNvPr id="6" name="Picture 5" descr="A close up of a map&#10;&#10;Description automatically generated">
            <a:extLst>
              <a:ext uri="{FF2B5EF4-FFF2-40B4-BE49-F238E27FC236}">
                <a16:creationId xmlns:a16="http://schemas.microsoft.com/office/drawing/2014/main" id="{C7E9350C-0FEB-43D6-AE69-EC6B0C80D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10" y="1486525"/>
            <a:ext cx="5036344" cy="4120645"/>
          </a:xfrm>
          <a:prstGeom prst="rect">
            <a:avLst/>
          </a:prstGeom>
        </p:spPr>
      </p:pic>
    </p:spTree>
    <p:extLst>
      <p:ext uri="{BB962C8B-B14F-4D97-AF65-F5344CB8AC3E}">
        <p14:creationId xmlns:p14="http://schemas.microsoft.com/office/powerpoint/2010/main" val="369640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D16EFBF-B0DA-46D7-BA07-7D1C85E6B54C}"/>
              </a:ext>
            </a:extLst>
          </p:cNvPr>
          <p:cNvSpPr>
            <a:spLocks noGrp="1"/>
          </p:cNvSpPr>
          <p:nvPr>
            <p:ph type="title"/>
          </p:nvPr>
        </p:nvSpPr>
        <p:spPr>
          <a:xfrm>
            <a:off x="838200" y="365125"/>
            <a:ext cx="10515600" cy="1325563"/>
          </a:xfrm>
        </p:spPr>
        <p:txBody>
          <a:bodyPr/>
          <a:lstStyle/>
          <a:p>
            <a:pPr algn="ctr"/>
            <a:r>
              <a:rPr lang="en-US" dirty="0"/>
              <a:t>First Manassas (Bull Run)</a:t>
            </a:r>
            <a:br>
              <a:rPr lang="en-US" dirty="0"/>
            </a:br>
            <a:r>
              <a:rPr lang="en-US" sz="2800" dirty="0">
                <a:solidFill>
                  <a:schemeClr val="accent1"/>
                </a:solidFill>
              </a:rPr>
              <a:t>July 21, 1861</a:t>
            </a:r>
            <a:endParaRPr lang="en-US" dirty="0">
              <a:solidFill>
                <a:schemeClr val="accent1"/>
              </a:solidFill>
            </a:endParaRPr>
          </a:p>
        </p:txBody>
      </p:sp>
      <p:sp>
        <p:nvSpPr>
          <p:cNvPr id="5" name="Content Placeholder 4">
            <a:extLst>
              <a:ext uri="{FF2B5EF4-FFF2-40B4-BE49-F238E27FC236}">
                <a16:creationId xmlns:a16="http://schemas.microsoft.com/office/drawing/2014/main" id="{8CB8EDCF-A53F-4AAC-A81C-66A71A4068B3}"/>
              </a:ext>
            </a:extLst>
          </p:cNvPr>
          <p:cNvSpPr>
            <a:spLocks noGrp="1"/>
          </p:cNvSpPr>
          <p:nvPr>
            <p:ph idx="1"/>
          </p:nvPr>
        </p:nvSpPr>
        <p:spPr>
          <a:xfrm>
            <a:off x="6263642" y="3819208"/>
            <a:ext cx="4876800" cy="1606928"/>
          </a:xfrm>
        </p:spPr>
        <p:txBody>
          <a:bodyPr/>
          <a:lstStyle/>
          <a:p>
            <a:pPr marL="0" indent="0">
              <a:buNone/>
            </a:pPr>
            <a:r>
              <a:rPr lang="en-US" sz="2200" b="0" dirty="0">
                <a:solidFill>
                  <a:schemeClr val="tx1"/>
                </a:solidFill>
                <a:latin typeface="Georgia" pitchFamily="18" charset="0"/>
              </a:rPr>
              <a:t>The first major land battle </a:t>
            </a:r>
            <a:br>
              <a:rPr lang="en-US" sz="2200" b="0" dirty="0">
                <a:solidFill>
                  <a:schemeClr val="tx1"/>
                </a:solidFill>
                <a:latin typeface="Georgia" pitchFamily="18" charset="0"/>
              </a:rPr>
            </a:br>
            <a:r>
              <a:rPr lang="en-US" sz="2200" b="0" dirty="0">
                <a:solidFill>
                  <a:schemeClr val="tx1"/>
                </a:solidFill>
                <a:latin typeface="Georgia" pitchFamily="18" charset="0"/>
              </a:rPr>
              <a:t>of the American Civil War, </a:t>
            </a:r>
            <a:br>
              <a:rPr lang="en-US" sz="2200" b="0" dirty="0">
                <a:solidFill>
                  <a:schemeClr val="tx1"/>
                </a:solidFill>
                <a:latin typeface="Georgia" pitchFamily="18" charset="0"/>
              </a:rPr>
            </a:br>
            <a:r>
              <a:rPr lang="en-US" sz="2200" b="0" dirty="0">
                <a:solidFill>
                  <a:schemeClr val="tx1"/>
                </a:solidFill>
                <a:latin typeface="Georgia" pitchFamily="18" charset="0"/>
              </a:rPr>
              <a:t>The Battle of First Manassas, also known as Bull Run, was fought just outside of Washington D.C.  </a:t>
            </a:r>
          </a:p>
        </p:txBody>
      </p:sp>
      <p:pic>
        <p:nvPicPr>
          <p:cNvPr id="6" name="Content Placeholder 5">
            <a:extLst>
              <a:ext uri="{FF2B5EF4-FFF2-40B4-BE49-F238E27FC236}">
                <a16:creationId xmlns:a16="http://schemas.microsoft.com/office/drawing/2014/main" id="{7394BF88-0E82-4A4D-B632-08DDC44DF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326" y="1858584"/>
            <a:ext cx="4860034" cy="3567552"/>
          </a:xfrm>
          <a:prstGeom prst="rect">
            <a:avLst/>
          </a:prstGeom>
        </p:spPr>
      </p:pic>
    </p:spTree>
    <p:extLst>
      <p:ext uri="{BB962C8B-B14F-4D97-AF65-F5344CB8AC3E}">
        <p14:creationId xmlns:p14="http://schemas.microsoft.com/office/powerpoint/2010/main" val="248625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75E014-742C-4836-9BF4-2CD04179B421}"/>
              </a:ext>
            </a:extLst>
          </p:cNvPr>
          <p:cNvSpPr>
            <a:spLocks noGrp="1"/>
          </p:cNvSpPr>
          <p:nvPr>
            <p:ph type="title"/>
          </p:nvPr>
        </p:nvSpPr>
        <p:spPr>
          <a:xfrm>
            <a:off x="838200" y="365125"/>
            <a:ext cx="10515600" cy="1325563"/>
          </a:xfrm>
        </p:spPr>
        <p:txBody>
          <a:bodyPr/>
          <a:lstStyle/>
          <a:p>
            <a:pPr algn="ctr"/>
            <a:r>
              <a:rPr lang="en-US" sz="4000" dirty="0"/>
              <a:t>Excerpt, </a:t>
            </a:r>
            <a:r>
              <a:rPr lang="en-US" sz="4000" i="1" dirty="0"/>
              <a:t>The New York Times</a:t>
            </a:r>
            <a:br>
              <a:rPr lang="en-US" dirty="0"/>
            </a:br>
            <a:r>
              <a:rPr lang="en-US" sz="2500" dirty="0">
                <a:solidFill>
                  <a:schemeClr val="accent1"/>
                </a:solidFill>
                <a:latin typeface="+mj-lt"/>
              </a:rPr>
              <a:t>July 26, 1861, New York</a:t>
            </a:r>
          </a:p>
        </p:txBody>
      </p:sp>
      <p:sp>
        <p:nvSpPr>
          <p:cNvPr id="5" name="Content Placeholder 4">
            <a:extLst>
              <a:ext uri="{FF2B5EF4-FFF2-40B4-BE49-F238E27FC236}">
                <a16:creationId xmlns:a16="http://schemas.microsoft.com/office/drawing/2014/main" id="{8CEB8924-36CC-4DBA-A276-2682834BC217}"/>
              </a:ext>
            </a:extLst>
          </p:cNvPr>
          <p:cNvSpPr>
            <a:spLocks noGrp="1"/>
          </p:cNvSpPr>
          <p:nvPr>
            <p:ph idx="1"/>
          </p:nvPr>
        </p:nvSpPr>
        <p:spPr>
          <a:xfrm>
            <a:off x="838200" y="1810385"/>
            <a:ext cx="10515600" cy="3950335"/>
          </a:xfrm>
        </p:spPr>
        <p:txBody>
          <a:bodyPr>
            <a:normAutofit/>
          </a:bodyPr>
          <a:lstStyle/>
          <a:p>
            <a:pPr marL="0" indent="0">
              <a:buNone/>
            </a:pPr>
            <a:r>
              <a:rPr lang="en-US" sz="2400" b="0" dirty="0">
                <a:latin typeface="Georgia" pitchFamily="18" charset="0"/>
                <a:cs typeface="Calibri" pitchFamily="34" charset="0"/>
              </a:rPr>
              <a:t>Governor Morgan, it will be seen by his Proclamation, published in another column, has concluded, under the requisition of the President for </a:t>
            </a:r>
            <a:r>
              <a:rPr lang="en-US" sz="2400" b="0" dirty="0">
                <a:solidFill>
                  <a:schemeClr val="accent1"/>
                </a:solidFill>
                <a:latin typeface="Georgia" pitchFamily="18" charset="0"/>
                <a:cs typeface="Calibri" pitchFamily="34" charset="0"/>
              </a:rPr>
              <a:t>more troops, to call for twenty-five thousand additional Volunteers</a:t>
            </a:r>
            <a:r>
              <a:rPr lang="en-US" sz="2400" b="0" dirty="0">
                <a:solidFill>
                  <a:srgbClr val="225790"/>
                </a:solidFill>
                <a:latin typeface="Georgia" pitchFamily="18" charset="0"/>
                <a:cs typeface="Calibri" pitchFamily="34" charset="0"/>
              </a:rPr>
              <a:t>, </a:t>
            </a:r>
            <a:r>
              <a:rPr lang="en-US" sz="2400" b="0" dirty="0">
                <a:latin typeface="Georgia" pitchFamily="18" charset="0"/>
                <a:cs typeface="Calibri" pitchFamily="34" charset="0"/>
              </a:rPr>
              <a:t>to serve for three years, or during the war.</a:t>
            </a:r>
            <a:br>
              <a:rPr lang="en-US" sz="2400" b="0" dirty="0">
                <a:latin typeface="Georgia" pitchFamily="18" charset="0"/>
                <a:cs typeface="Calibri" pitchFamily="34" charset="0"/>
              </a:rPr>
            </a:br>
            <a:br>
              <a:rPr lang="en-US" sz="2400" b="0" dirty="0">
                <a:latin typeface="Georgia" pitchFamily="18" charset="0"/>
                <a:cs typeface="Calibri" pitchFamily="34" charset="0"/>
              </a:rPr>
            </a:br>
            <a:r>
              <a:rPr lang="en-US" sz="2400" b="0" dirty="0">
                <a:latin typeface="Georgia" pitchFamily="18" charset="0"/>
                <a:cs typeface="Calibri" pitchFamily="34" charset="0"/>
              </a:rPr>
              <a:t>It is expected at Fortress Monroe that </a:t>
            </a:r>
            <a:r>
              <a:rPr lang="en-US" sz="2400" b="0" dirty="0" err="1">
                <a:latin typeface="Georgia" pitchFamily="18" charset="0"/>
                <a:cs typeface="Calibri" pitchFamily="34" charset="0"/>
              </a:rPr>
              <a:t>Magruder</a:t>
            </a:r>
            <a:r>
              <a:rPr lang="en-US" sz="2400" b="0" dirty="0">
                <a:latin typeface="Georgia" pitchFamily="18" charset="0"/>
                <a:cs typeface="Calibri" pitchFamily="34" charset="0"/>
              </a:rPr>
              <a:t>, the rebel commander at Yorktown, </a:t>
            </a:r>
            <a:r>
              <a:rPr lang="en-US" sz="2400" b="0" dirty="0">
                <a:solidFill>
                  <a:schemeClr val="accent1"/>
                </a:solidFill>
                <a:latin typeface="Georgia" pitchFamily="18" charset="0"/>
                <a:cs typeface="Calibri" pitchFamily="34" charset="0"/>
              </a:rPr>
              <a:t>emboldened by the success at Manassas  Junction </a:t>
            </a:r>
            <a:r>
              <a:rPr lang="en-US" sz="2400" b="0" dirty="0">
                <a:latin typeface="Georgia" pitchFamily="18" charset="0"/>
                <a:cs typeface="Calibri" pitchFamily="34" charset="0"/>
              </a:rPr>
              <a:t>will make a demonstration in the direction of Hampton or Newport News.  All our regiments there are now inside their entrenchments, and ready for him whenever he chooses to show himself.</a:t>
            </a:r>
            <a:endParaRPr lang="en-US" sz="2400" b="0" dirty="0">
              <a:latin typeface="Georgia" pitchFamily="18" charset="0"/>
            </a:endParaRPr>
          </a:p>
        </p:txBody>
      </p:sp>
    </p:spTree>
    <p:extLst>
      <p:ext uri="{BB962C8B-B14F-4D97-AF65-F5344CB8AC3E}">
        <p14:creationId xmlns:p14="http://schemas.microsoft.com/office/powerpoint/2010/main" val="83588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168779" y="2035840"/>
            <a:ext cx="3777579" cy="1990728"/>
          </a:xfrm>
        </p:spPr>
        <p:txBody>
          <a:bodyPr>
            <a:normAutofit/>
          </a:bodyPr>
          <a:lstStyle/>
          <a:p>
            <a:pPr algn="ctr"/>
            <a:r>
              <a:rPr lang="en-US" sz="4000" dirty="0"/>
              <a:t>Lincoln Elected President</a:t>
            </a:r>
            <a:br>
              <a:rPr lang="en-US" sz="4000" dirty="0"/>
            </a:br>
            <a:r>
              <a:rPr lang="en-US" sz="2800" dirty="0"/>
              <a:t>November 6, 1860</a:t>
            </a:r>
          </a:p>
        </p:txBody>
      </p:sp>
      <p:pic>
        <p:nvPicPr>
          <p:cNvPr id="6" name="Picture 5" descr="A picture containing text, map&#10;&#10;Description automatically generated">
            <a:extLst>
              <a:ext uri="{FF2B5EF4-FFF2-40B4-BE49-F238E27FC236}">
                <a16:creationId xmlns:a16="http://schemas.microsoft.com/office/drawing/2014/main" id="{1FF57E5D-E7B1-4463-A9E8-04D56A23E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218" y="386353"/>
            <a:ext cx="7437581" cy="6085293"/>
          </a:xfrm>
          <a:prstGeom prst="rect">
            <a:avLst/>
          </a:prstGeom>
        </p:spPr>
      </p:pic>
    </p:spTree>
    <p:extLst>
      <p:ext uri="{BB962C8B-B14F-4D97-AF65-F5344CB8AC3E}">
        <p14:creationId xmlns:p14="http://schemas.microsoft.com/office/powerpoint/2010/main" val="137827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4400" dirty="0"/>
              <a:t>Lincoln Elected President</a:t>
            </a:r>
            <a:endParaRPr lang="en-US" sz="3100" dirty="0"/>
          </a:p>
        </p:txBody>
      </p:sp>
      <p:pic>
        <p:nvPicPr>
          <p:cNvPr id="4" name="Content Placeholder 4">
            <a:extLst>
              <a:ext uri="{FF2B5EF4-FFF2-40B4-BE49-F238E27FC236}">
                <a16:creationId xmlns:a16="http://schemas.microsoft.com/office/drawing/2014/main" id="{EFC4750E-5C39-4DF5-A301-8D7138AA018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35442" y="1358012"/>
            <a:ext cx="2304119" cy="4232275"/>
          </a:xfrm>
        </p:spPr>
      </p:pic>
      <p:sp>
        <p:nvSpPr>
          <p:cNvPr id="5" name="Content Placeholder 3">
            <a:extLst>
              <a:ext uri="{FF2B5EF4-FFF2-40B4-BE49-F238E27FC236}">
                <a16:creationId xmlns:a16="http://schemas.microsoft.com/office/drawing/2014/main" id="{0D8FA4EF-D21F-4475-8D43-D80DBB7AD2F6}"/>
              </a:ext>
            </a:extLst>
          </p:cNvPr>
          <p:cNvSpPr txBox="1">
            <a:spLocks/>
          </p:cNvSpPr>
          <p:nvPr/>
        </p:nvSpPr>
        <p:spPr>
          <a:xfrm>
            <a:off x="5682916" y="1358012"/>
            <a:ext cx="4054642" cy="423227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50000"/>
              </a:spcBef>
              <a:buNone/>
            </a:pPr>
            <a:r>
              <a:rPr lang="en-US" sz="2200" dirty="0">
                <a:latin typeface="Georgia"/>
              </a:rPr>
              <a:t>In the 1860 presidential race, four men ran for president – a northern Democrat, a southern Democrat, an Independent, and Lincoln, a Republican. </a:t>
            </a:r>
            <a:endParaRPr lang="en-US" sz="2200" dirty="0">
              <a:latin typeface="Georgia" pitchFamily="18" charset="0"/>
            </a:endParaRPr>
          </a:p>
          <a:p>
            <a:pPr marL="0" indent="0">
              <a:spcBef>
                <a:spcPct val="50000"/>
              </a:spcBef>
              <a:buFont typeface="Arial" panose="020B0604020202020204" pitchFamily="34" charset="0"/>
              <a:buNone/>
            </a:pPr>
            <a:r>
              <a:rPr lang="en-US" sz="2200" dirty="0">
                <a:latin typeface="Georgia" pitchFamily="18" charset="0"/>
              </a:rPr>
              <a:t>Due to the choice of 4 candidates, Lincoln, carrying the votes of the populous North, won. </a:t>
            </a:r>
          </a:p>
          <a:p>
            <a:pPr marL="0" indent="0">
              <a:spcBef>
                <a:spcPct val="50000"/>
              </a:spcBef>
              <a:buFont typeface="Arial" panose="020B0604020202020204" pitchFamily="34" charset="0"/>
              <a:buNone/>
            </a:pPr>
            <a:r>
              <a:rPr lang="en-US" sz="2200" dirty="0">
                <a:latin typeface="Georgia" pitchFamily="18" charset="0"/>
              </a:rPr>
              <a:t>Southerners became very fearful that the anti-slavery Republicans would try to change their way of life.</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2FD4-B71E-49CC-9210-26D1557AE007}"/>
              </a:ext>
            </a:extLst>
          </p:cNvPr>
          <p:cNvSpPr>
            <a:spLocks noGrp="1"/>
          </p:cNvSpPr>
          <p:nvPr>
            <p:ph type="title"/>
          </p:nvPr>
        </p:nvSpPr>
        <p:spPr>
          <a:xfrm>
            <a:off x="838200" y="284635"/>
            <a:ext cx="10515600" cy="1126791"/>
          </a:xfrm>
        </p:spPr>
        <p:txBody>
          <a:bodyPr>
            <a:normAutofit/>
          </a:bodyPr>
          <a:lstStyle/>
          <a:p>
            <a:pPr algn="ctr"/>
            <a:r>
              <a:rPr lang="en-US" sz="4000" dirty="0">
                <a:latin typeface="Georgia" pitchFamily="18" charset="0"/>
                <a:cs typeface="Calibri" pitchFamily="34" charset="0"/>
              </a:rPr>
              <a:t>Excerpt, </a:t>
            </a:r>
            <a:r>
              <a:rPr lang="en-US" sz="4000" i="1" dirty="0">
                <a:latin typeface="Georgia" pitchFamily="18" charset="0"/>
                <a:cs typeface="Calibri" pitchFamily="34" charset="0"/>
              </a:rPr>
              <a:t>Civilian And Gazette Weekly</a:t>
            </a:r>
            <a:br>
              <a:rPr lang="en-US" sz="4000" dirty="0">
                <a:latin typeface="Georgia" pitchFamily="18" charset="0"/>
                <a:cs typeface="Calibri" pitchFamily="34" charset="0"/>
              </a:rPr>
            </a:br>
            <a:r>
              <a:rPr lang="en-US" sz="2500" dirty="0">
                <a:cs typeface="Calibri" pitchFamily="34" charset="0"/>
              </a:rPr>
              <a:t>November 13, 1860,  Galveston, Texas</a:t>
            </a:r>
            <a:endParaRPr lang="en-US" sz="2800" dirty="0"/>
          </a:p>
        </p:txBody>
      </p:sp>
      <p:sp>
        <p:nvSpPr>
          <p:cNvPr id="8" name="Content Placeholder 4">
            <a:extLst>
              <a:ext uri="{FF2B5EF4-FFF2-40B4-BE49-F238E27FC236}">
                <a16:creationId xmlns:a16="http://schemas.microsoft.com/office/drawing/2014/main" id="{1E7F4890-1EAA-4824-88C0-B2AC82997498}"/>
              </a:ext>
            </a:extLst>
          </p:cNvPr>
          <p:cNvSpPr>
            <a:spLocks noGrp="1"/>
          </p:cNvSpPr>
          <p:nvPr>
            <p:ph idx="1"/>
          </p:nvPr>
        </p:nvSpPr>
        <p:spPr>
          <a:xfrm>
            <a:off x="838200" y="1411426"/>
            <a:ext cx="10515600" cy="4251437"/>
          </a:xfrm>
        </p:spPr>
        <p:txBody>
          <a:bodyPr vert="horz" lIns="91440" tIns="45720" rIns="91440" bIns="45720" rtlCol="0" anchor="t">
            <a:noAutofit/>
          </a:bodyPr>
          <a:lstStyle/>
          <a:p>
            <a:pPr marL="0" indent="0">
              <a:buNone/>
            </a:pPr>
            <a:r>
              <a:rPr lang="en-US" sz="2200" b="0" dirty="0">
                <a:solidFill>
                  <a:schemeClr val="tx2"/>
                </a:solidFill>
                <a:latin typeface="Georgia"/>
                <a:cs typeface="Calibri"/>
              </a:rPr>
              <a:t>The Governor [of South Carolina], “earnestly recommended that, in the event of </a:t>
            </a:r>
            <a:r>
              <a:rPr lang="en-US" sz="2200" dirty="0">
                <a:solidFill>
                  <a:schemeClr val="accent1"/>
                </a:solidFill>
                <a:latin typeface="Georgia"/>
                <a:cs typeface="Calibri"/>
              </a:rPr>
              <a:t>Abraham Lincoln’s election to the Presidency</a:t>
            </a:r>
            <a:r>
              <a:rPr lang="en-US" sz="2200" b="0" dirty="0">
                <a:solidFill>
                  <a:schemeClr val="tx2"/>
                </a:solidFill>
                <a:latin typeface="Georgia"/>
                <a:cs typeface="Calibri"/>
              </a:rPr>
              <a:t>, a convention for the people of this State be immediately called to consider and determine for themselves the mode and measure of redress.”</a:t>
            </a:r>
            <a:br>
              <a:rPr lang="en-US" sz="2200" b="0" dirty="0">
                <a:latin typeface="Georgia" pitchFamily="18" charset="0"/>
                <a:cs typeface="Calibri" pitchFamily="34" charset="0"/>
              </a:rPr>
            </a:br>
            <a:br>
              <a:rPr lang="en-US" sz="2200" b="0" dirty="0">
                <a:latin typeface="Georgia" pitchFamily="18" charset="0"/>
                <a:cs typeface="Calibri" pitchFamily="34" charset="0"/>
              </a:rPr>
            </a:br>
            <a:r>
              <a:rPr lang="en-US" sz="2200" b="0" dirty="0">
                <a:solidFill>
                  <a:schemeClr val="tx2"/>
                </a:solidFill>
                <a:latin typeface="+mj-lt"/>
                <a:cs typeface="Calibri"/>
              </a:rPr>
              <a:t>[The Governor stated the following]</a:t>
            </a:r>
            <a:br>
              <a:rPr lang="en-US" sz="2200" b="0" dirty="0">
                <a:latin typeface="Georgia" pitchFamily="18" charset="0"/>
                <a:cs typeface="Calibri" pitchFamily="34" charset="0"/>
              </a:rPr>
            </a:br>
            <a:br>
              <a:rPr lang="en-US" sz="2200" b="0" dirty="0">
                <a:latin typeface="Georgia" pitchFamily="18" charset="0"/>
                <a:cs typeface="Calibri" pitchFamily="34" charset="0"/>
              </a:rPr>
            </a:br>
            <a:r>
              <a:rPr lang="en-US" sz="2200" b="0" dirty="0">
                <a:solidFill>
                  <a:schemeClr val="tx2"/>
                </a:solidFill>
                <a:latin typeface="Georgia"/>
                <a:cs typeface="Calibri"/>
              </a:rPr>
              <a:t>"That the only alternative left, in my judgment, is the </a:t>
            </a:r>
            <a:r>
              <a:rPr lang="en-US" sz="2200" dirty="0">
                <a:solidFill>
                  <a:schemeClr val="accent1"/>
                </a:solidFill>
                <a:latin typeface="Georgia"/>
                <a:cs typeface="Calibri"/>
              </a:rPr>
              <a:t>secession of South Carolina </a:t>
            </a:r>
            <a:r>
              <a:rPr lang="en-US" sz="2200" b="0" dirty="0">
                <a:solidFill>
                  <a:schemeClr val="tx2"/>
                </a:solidFill>
                <a:latin typeface="Georgia"/>
                <a:cs typeface="Calibri"/>
              </a:rPr>
              <a:t>from the Federal Union. The indications of many of the Southern States justify the conclusion that the secession of </a:t>
            </a:r>
            <a:r>
              <a:rPr lang="en-US" sz="2200" dirty="0">
                <a:solidFill>
                  <a:schemeClr val="accent1"/>
                </a:solidFill>
                <a:latin typeface="Georgia"/>
                <a:cs typeface="Calibri"/>
              </a:rPr>
              <a:t>South Carolina would be immediately followed, if not adopted simultaneously, by them, and ultimately by the entire South…. </a:t>
            </a:r>
            <a:r>
              <a:rPr lang="en-US" sz="2200" b="0" dirty="0">
                <a:solidFill>
                  <a:schemeClr val="tx2"/>
                </a:solidFill>
                <a:latin typeface="Georgia"/>
                <a:cs typeface="Calibri"/>
              </a:rPr>
              <a:t>The State has, with great unanimity, declared that she has the right peaceably to secede, and no power on earth can rightfully prevent it.”</a:t>
            </a:r>
          </a:p>
        </p:txBody>
      </p:sp>
    </p:spTree>
    <p:extLst>
      <p:ext uri="{BB962C8B-B14F-4D97-AF65-F5344CB8AC3E}">
        <p14:creationId xmlns:p14="http://schemas.microsoft.com/office/powerpoint/2010/main" val="122922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304800" y="334132"/>
            <a:ext cx="11582400" cy="1414458"/>
          </a:xfrm>
        </p:spPr>
        <p:txBody>
          <a:bodyPr>
            <a:normAutofit/>
          </a:bodyPr>
          <a:lstStyle/>
          <a:p>
            <a:pPr algn="ctr"/>
            <a:r>
              <a:rPr lang="en-US" sz="4400" dirty="0"/>
              <a:t>Secession of South Carolina</a:t>
            </a:r>
            <a:br>
              <a:rPr lang="en-US" dirty="0"/>
            </a:br>
            <a:r>
              <a:rPr lang="en-US" sz="3100" dirty="0">
                <a:solidFill>
                  <a:schemeClr val="accent1"/>
                </a:solidFill>
              </a:rPr>
              <a:t>December 20, 1860</a:t>
            </a:r>
          </a:p>
        </p:txBody>
      </p:sp>
      <p:sp>
        <p:nvSpPr>
          <p:cNvPr id="4" name="Content Placeholder 2">
            <a:extLst>
              <a:ext uri="{FF2B5EF4-FFF2-40B4-BE49-F238E27FC236}">
                <a16:creationId xmlns:a16="http://schemas.microsoft.com/office/drawing/2014/main" id="{5F0384F2-771E-49BE-A199-54F4C8C70B24}"/>
              </a:ext>
            </a:extLst>
          </p:cNvPr>
          <p:cNvSpPr>
            <a:spLocks noGrp="1"/>
          </p:cNvSpPr>
          <p:nvPr>
            <p:ph idx="1"/>
          </p:nvPr>
        </p:nvSpPr>
        <p:spPr>
          <a:xfrm>
            <a:off x="882316" y="1748590"/>
            <a:ext cx="10732168" cy="3977281"/>
          </a:xfrm>
        </p:spPr>
        <p:txBody>
          <a:bodyPr>
            <a:normAutofit/>
          </a:bodyPr>
          <a:lstStyle/>
          <a:p>
            <a:pPr>
              <a:spcBef>
                <a:spcPct val="50000"/>
              </a:spcBef>
              <a:buFont typeface="Arial" pitchFamily="34" charset="0"/>
              <a:buChar char="•"/>
            </a:pPr>
            <a:r>
              <a:rPr lang="en-US" b="0" dirty="0"/>
              <a:t>On December 20, 1860 South Carolina formally seceded from, or left, the Union. </a:t>
            </a:r>
          </a:p>
          <a:p>
            <a:pPr>
              <a:spcBef>
                <a:spcPct val="50000"/>
              </a:spcBef>
              <a:buFont typeface="Arial" pitchFamily="34" charset="0"/>
              <a:buChar char="•"/>
            </a:pPr>
            <a:r>
              <a:rPr lang="en-US" b="0" dirty="0"/>
              <a:t>South Carolina argued that the non-slaveholding states in the Union had violated the Constitution, specifically the fourth article, breaking agreed upon laws; therefore, South Carolina could leave the Union. </a:t>
            </a:r>
          </a:p>
          <a:p>
            <a:pPr>
              <a:spcBef>
                <a:spcPct val="50000"/>
              </a:spcBef>
              <a:buFont typeface="Arial" pitchFamily="34" charset="0"/>
              <a:buChar char="•"/>
            </a:pPr>
            <a:r>
              <a:rPr lang="en-US" b="0" dirty="0"/>
              <a:t>Within the next six weeks, six other states voted to secede. </a:t>
            </a:r>
            <a:br>
              <a:rPr lang="en-US" b="0" dirty="0"/>
            </a:br>
            <a:r>
              <a:rPr lang="en-US" b="0" dirty="0"/>
              <a:t>The Confederate States of America was established.</a:t>
            </a:r>
          </a:p>
        </p:txBody>
      </p:sp>
    </p:spTree>
    <p:extLst>
      <p:ext uri="{BB962C8B-B14F-4D97-AF65-F5344CB8AC3E}">
        <p14:creationId xmlns:p14="http://schemas.microsoft.com/office/powerpoint/2010/main" val="159488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D51250-27CC-4113-8AF9-7716DF9054FB}"/>
              </a:ext>
            </a:extLst>
          </p:cNvPr>
          <p:cNvSpPr>
            <a:spLocks noGrp="1"/>
          </p:cNvSpPr>
          <p:nvPr>
            <p:ph type="title"/>
          </p:nvPr>
        </p:nvSpPr>
        <p:spPr>
          <a:xfrm>
            <a:off x="838200" y="384594"/>
            <a:ext cx="10515600" cy="1039979"/>
          </a:xfrm>
        </p:spPr>
        <p:txBody>
          <a:bodyPr>
            <a:normAutofit fontScale="90000"/>
          </a:bodyPr>
          <a:lstStyle/>
          <a:p>
            <a:pPr algn="l"/>
            <a:r>
              <a:rPr lang="en-US" sz="3000" dirty="0">
                <a:latin typeface="Georgia" pitchFamily="18" charset="0"/>
              </a:rPr>
              <a:t>Excerpt, </a:t>
            </a:r>
            <a:r>
              <a:rPr lang="en-US" sz="3000" i="1" dirty="0">
                <a:latin typeface="Georgia" pitchFamily="18" charset="0"/>
              </a:rPr>
              <a:t>Declaration of the Immediate Causes Which Induce and Justify the Secession of South Carolina from the Federal Union</a:t>
            </a:r>
            <a:endParaRPr lang="en-US" sz="3000" i="1" dirty="0">
              <a:latin typeface="Adobe Garamond Pro" pitchFamily="18" charset="0"/>
            </a:endParaRPr>
          </a:p>
        </p:txBody>
      </p:sp>
      <p:sp>
        <p:nvSpPr>
          <p:cNvPr id="5" name="Content Placeholder 2">
            <a:extLst>
              <a:ext uri="{FF2B5EF4-FFF2-40B4-BE49-F238E27FC236}">
                <a16:creationId xmlns:a16="http://schemas.microsoft.com/office/drawing/2014/main" id="{0E633F87-B733-482A-8181-3896D17F3A06}"/>
              </a:ext>
            </a:extLst>
          </p:cNvPr>
          <p:cNvSpPr>
            <a:spLocks noGrp="1"/>
          </p:cNvSpPr>
          <p:nvPr>
            <p:ph idx="1"/>
          </p:nvPr>
        </p:nvSpPr>
        <p:spPr>
          <a:xfrm>
            <a:off x="838200" y="1424573"/>
            <a:ext cx="10515600" cy="3781425"/>
          </a:xfrm>
        </p:spPr>
        <p:txBody>
          <a:bodyPr>
            <a:noAutofit/>
          </a:bodyPr>
          <a:lstStyle/>
          <a:p>
            <a:pPr marL="0" indent="0">
              <a:buNone/>
            </a:pPr>
            <a:r>
              <a:rPr lang="en-US" sz="2400" dirty="0">
                <a:solidFill>
                  <a:schemeClr val="accent1"/>
                </a:solidFill>
                <a:latin typeface="Georgia" pitchFamily="18" charset="0"/>
              </a:rPr>
              <a:t>A geographical line has been drawn across the Union, and all the States north of that line have united in the election of a man to the high office of President of the United States, whose opinions and purposes are hostile to slavery</a:t>
            </a:r>
            <a:r>
              <a:rPr lang="en-US" sz="2400" b="0" dirty="0">
                <a:solidFill>
                  <a:srgbClr val="225790"/>
                </a:solidFill>
                <a:latin typeface="Georgia" pitchFamily="18" charset="0"/>
              </a:rPr>
              <a:t>. </a:t>
            </a:r>
            <a:r>
              <a:rPr lang="en-US" sz="2400" b="0" dirty="0">
                <a:latin typeface="Georgia" pitchFamily="18" charset="0"/>
              </a:rPr>
              <a:t>He is to be entrusted with the administration of the common Government, because he has declared that that "Government cannot endure permanently half slave, half free," and that the public mind must rest in the belief that slavery is in the course of ultimate extinction.</a:t>
            </a:r>
            <a:br>
              <a:rPr lang="en-US" sz="2400" b="0" dirty="0">
                <a:latin typeface="Georgia" pitchFamily="18" charset="0"/>
              </a:rPr>
            </a:br>
            <a:br>
              <a:rPr lang="en-US" sz="2400" b="0" dirty="0">
                <a:latin typeface="Georgia" pitchFamily="18" charset="0"/>
              </a:rPr>
            </a:br>
            <a:r>
              <a:rPr lang="en-US" sz="2400" b="0" dirty="0">
                <a:latin typeface="Georgia" pitchFamily="18" charset="0"/>
              </a:rPr>
              <a:t>The guaranties of the Constitution will then no longer exist; </a:t>
            </a:r>
            <a:r>
              <a:rPr lang="en-US" sz="2400" dirty="0">
                <a:solidFill>
                  <a:schemeClr val="accent1"/>
                </a:solidFill>
                <a:latin typeface="Georgia" pitchFamily="18" charset="0"/>
              </a:rPr>
              <a:t>the equal rights of the States will be lost</a:t>
            </a:r>
            <a:r>
              <a:rPr lang="en-US" sz="2400" b="0" dirty="0">
                <a:solidFill>
                  <a:srgbClr val="225790"/>
                </a:solidFill>
                <a:latin typeface="Georgia" pitchFamily="18" charset="0"/>
              </a:rPr>
              <a:t>.</a:t>
            </a:r>
            <a:r>
              <a:rPr lang="en-US" sz="2400" b="0" dirty="0">
                <a:latin typeface="Georgia" pitchFamily="18" charset="0"/>
              </a:rPr>
              <a:t> The slaveholding States will no longer have the power of self-government, or self-protection, and the Federal Government will have become their enemy.</a:t>
            </a:r>
          </a:p>
        </p:txBody>
      </p:sp>
    </p:spTree>
    <p:extLst>
      <p:ext uri="{BB962C8B-B14F-4D97-AF65-F5344CB8AC3E}">
        <p14:creationId xmlns:p14="http://schemas.microsoft.com/office/powerpoint/2010/main" val="60368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B7E77-D8B4-4D99-8263-53FF83452AC9}"/>
              </a:ext>
            </a:extLst>
          </p:cNvPr>
          <p:cNvSpPr txBox="1">
            <a:spLocks noGrp="1"/>
          </p:cNvSpPr>
          <p:nvPr>
            <p:ph type="title"/>
          </p:nvPr>
        </p:nvSpPr>
        <p:spPr>
          <a:xfrm>
            <a:off x="0" y="2332314"/>
            <a:ext cx="4721044" cy="1698927"/>
          </a:xfrm>
          <a:prstGeom prst="rect">
            <a:avLst/>
          </a:prstGeom>
          <a:noFill/>
        </p:spPr>
        <p:txBody>
          <a:bodyPr wrap="square" rtlCol="0">
            <a:spAutoFit/>
          </a:bodyPr>
          <a:lstStyle/>
          <a:p>
            <a:pPr algn="ctr"/>
            <a:r>
              <a:rPr lang="en-US" sz="4000" dirty="0">
                <a:solidFill>
                  <a:schemeClr val="tx2"/>
                </a:solidFill>
                <a:latin typeface="Georgia" pitchFamily="18" charset="0"/>
              </a:rPr>
              <a:t>South Carolina Secedes</a:t>
            </a:r>
            <a:r>
              <a:rPr lang="en-US" dirty="0">
                <a:solidFill>
                  <a:schemeClr val="tx2"/>
                </a:solidFill>
              </a:rPr>
              <a:t>	</a:t>
            </a:r>
          </a:p>
          <a:p>
            <a:pPr algn="ctr"/>
            <a:r>
              <a:rPr lang="en-US" sz="2800" dirty="0">
                <a:solidFill>
                  <a:schemeClr val="accent1"/>
                </a:solidFill>
                <a:latin typeface="+mj-lt"/>
              </a:rPr>
              <a:t>December 20, 1860</a:t>
            </a:r>
            <a:endParaRPr lang="en-US" sz="2800" dirty="0">
              <a:solidFill>
                <a:srgbClr val="000000"/>
              </a:solidFill>
              <a:latin typeface="+mj-lt"/>
            </a:endParaRPr>
          </a:p>
        </p:txBody>
      </p:sp>
      <p:pic>
        <p:nvPicPr>
          <p:cNvPr id="3" name="Picture 2" descr="A picture containing text, map&#10;&#10;Description automatically generated">
            <a:extLst>
              <a:ext uri="{FF2B5EF4-FFF2-40B4-BE49-F238E27FC236}">
                <a16:creationId xmlns:a16="http://schemas.microsoft.com/office/drawing/2014/main" id="{5F8E989D-71FB-4742-98A2-EAB205809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266" y="325582"/>
            <a:ext cx="7496079" cy="6133155"/>
          </a:xfrm>
          <a:prstGeom prst="rect">
            <a:avLst/>
          </a:prstGeom>
        </p:spPr>
      </p:pic>
    </p:spTree>
    <p:extLst>
      <p:ext uri="{BB962C8B-B14F-4D97-AF65-F5344CB8AC3E}">
        <p14:creationId xmlns:p14="http://schemas.microsoft.com/office/powerpoint/2010/main" val="372384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9314-F608-4928-82B2-D6A9F9D326A5}"/>
              </a:ext>
            </a:extLst>
          </p:cNvPr>
          <p:cNvSpPr>
            <a:spLocks noGrp="1"/>
          </p:cNvSpPr>
          <p:nvPr>
            <p:ph type="title"/>
          </p:nvPr>
        </p:nvSpPr>
        <p:spPr>
          <a:xfrm>
            <a:off x="440782" y="2689141"/>
            <a:ext cx="3922671" cy="1479717"/>
          </a:xfrm>
        </p:spPr>
        <p:txBody>
          <a:bodyPr>
            <a:normAutofit/>
          </a:bodyPr>
          <a:lstStyle/>
          <a:p>
            <a:pPr algn="ctr"/>
            <a:r>
              <a:rPr lang="en-US" sz="4000" dirty="0"/>
              <a:t>Secession</a:t>
            </a:r>
            <a:br>
              <a:rPr lang="en-US" dirty="0"/>
            </a:br>
            <a:r>
              <a:rPr lang="en-US" sz="2800" dirty="0">
                <a:solidFill>
                  <a:schemeClr val="accent1"/>
                </a:solidFill>
              </a:rPr>
              <a:t>January &amp; February, 1861</a:t>
            </a:r>
          </a:p>
        </p:txBody>
      </p:sp>
      <p:pic>
        <p:nvPicPr>
          <p:cNvPr id="4" name="Picture 3" descr="A close up of a map&#10;&#10;Description automatically generated">
            <a:extLst>
              <a:ext uri="{FF2B5EF4-FFF2-40B4-BE49-F238E27FC236}">
                <a16:creationId xmlns:a16="http://schemas.microsoft.com/office/drawing/2014/main" id="{E5D27893-C747-4844-8538-384EB39DE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869" y="401781"/>
            <a:ext cx="7384949" cy="6042231"/>
          </a:xfrm>
          <a:prstGeom prst="rect">
            <a:avLst/>
          </a:prstGeom>
        </p:spPr>
      </p:pic>
    </p:spTree>
    <p:extLst>
      <p:ext uri="{BB962C8B-B14F-4D97-AF65-F5344CB8AC3E}">
        <p14:creationId xmlns:p14="http://schemas.microsoft.com/office/powerpoint/2010/main" val="233881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466D-1514-4772-BC82-FD47A0CAB109}"/>
              </a:ext>
            </a:extLst>
          </p:cNvPr>
          <p:cNvSpPr>
            <a:spLocks noGrp="1"/>
          </p:cNvSpPr>
          <p:nvPr>
            <p:ph type="title"/>
          </p:nvPr>
        </p:nvSpPr>
        <p:spPr/>
        <p:txBody>
          <a:bodyPr>
            <a:normAutofit/>
          </a:bodyPr>
          <a:lstStyle/>
          <a:p>
            <a:pPr algn="ctr"/>
            <a:r>
              <a:rPr lang="en-US" sz="4000" dirty="0"/>
              <a:t>A President for the Confederacy</a:t>
            </a:r>
            <a:br>
              <a:rPr lang="en-US" dirty="0"/>
            </a:br>
            <a:r>
              <a:rPr lang="en-US" sz="3100" dirty="0"/>
              <a:t>February 9, 1861</a:t>
            </a:r>
          </a:p>
        </p:txBody>
      </p:sp>
      <p:sp>
        <p:nvSpPr>
          <p:cNvPr id="3" name="Content Placeholder 2">
            <a:extLst>
              <a:ext uri="{FF2B5EF4-FFF2-40B4-BE49-F238E27FC236}">
                <a16:creationId xmlns:a16="http://schemas.microsoft.com/office/drawing/2014/main" id="{DA320324-4772-46CD-91B9-69BC92665409}"/>
              </a:ext>
            </a:extLst>
          </p:cNvPr>
          <p:cNvSpPr>
            <a:spLocks noGrp="1"/>
          </p:cNvSpPr>
          <p:nvPr>
            <p:ph idx="1"/>
          </p:nvPr>
        </p:nvSpPr>
        <p:spPr>
          <a:xfrm>
            <a:off x="6424864" y="2512135"/>
            <a:ext cx="4199021" cy="3134673"/>
          </a:xfrm>
        </p:spPr>
        <p:txBody>
          <a:bodyPr/>
          <a:lstStyle/>
          <a:p>
            <a:pPr marL="0" indent="0">
              <a:buNone/>
            </a:pPr>
            <a:r>
              <a:rPr lang="en-US" b="0" dirty="0">
                <a:cs typeface="Georgia"/>
              </a:rPr>
              <a:t>Jefferson Davis is chosen as the President of the Confederate States of America.</a:t>
            </a:r>
          </a:p>
          <a:p>
            <a:endParaRPr lang="en-US" b="0" dirty="0">
              <a:cs typeface="Georgia"/>
            </a:endParaRPr>
          </a:p>
          <a:p>
            <a:pPr marL="0" indent="0">
              <a:buNone/>
            </a:pPr>
            <a:r>
              <a:rPr lang="en-US" b="0" dirty="0">
                <a:cs typeface="Georgia"/>
              </a:rPr>
              <a:t>He will be elected that November</a:t>
            </a:r>
            <a:r>
              <a:rPr lang="en-US" b="0" dirty="0"/>
              <a:t>.</a:t>
            </a:r>
          </a:p>
          <a:p>
            <a:endParaRPr lang="en-US" dirty="0"/>
          </a:p>
        </p:txBody>
      </p:sp>
      <p:pic>
        <p:nvPicPr>
          <p:cNvPr id="4" name="Picture 2" descr="Image of Senator Jefferson Davis">
            <a:extLst>
              <a:ext uri="{FF2B5EF4-FFF2-40B4-BE49-F238E27FC236}">
                <a16:creationId xmlns:a16="http://schemas.microsoft.com/office/drawing/2014/main" id="{C6963A06-80CB-4185-A463-B58E0B7D2991}"/>
              </a:ext>
            </a:extLst>
          </p:cNvPr>
          <p:cNvPicPr>
            <a:picLocks noChangeAspect="1" noChangeArrowheads="1"/>
          </p:cNvPicPr>
          <p:nvPr/>
        </p:nvPicPr>
        <p:blipFill>
          <a:blip r:embed="rId2"/>
          <a:srcRect/>
          <a:stretch>
            <a:fillRect/>
          </a:stretch>
        </p:blipFill>
        <p:spPr bwMode="auto">
          <a:xfrm>
            <a:off x="1993232" y="1601623"/>
            <a:ext cx="3276600" cy="4045185"/>
          </a:xfrm>
          <a:prstGeom prst="rect">
            <a:avLst/>
          </a:prstGeom>
          <a:noFill/>
          <a:ln>
            <a:noFill/>
          </a:ln>
        </p:spPr>
      </p:pic>
    </p:spTree>
    <p:extLst>
      <p:ext uri="{BB962C8B-B14F-4D97-AF65-F5344CB8AC3E}">
        <p14:creationId xmlns:p14="http://schemas.microsoft.com/office/powerpoint/2010/main" val="1585560957"/>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B75C10-80B0-4922-A293-1B72D203B7ED}">
  <ds:schemaRefs>
    <ds:schemaRef ds:uri="http://schemas.microsoft.com/sharepoint/v3/contenttype/forms"/>
  </ds:schemaRefs>
</ds:datastoreItem>
</file>

<file path=customXml/itemProps2.xml><?xml version="1.0" encoding="utf-8"?>
<ds:datastoreItem xmlns:ds="http://schemas.openxmlformats.org/officeDocument/2006/customXml" ds:itemID="{450A34AD-DBB8-4CF3-AEF4-322C0DF8DA3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76C967-E3E3-49AC-9200-8723D623E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1642</TotalTime>
  <Words>1280</Words>
  <Application>Microsoft Macintosh PowerPoint</Application>
  <PresentationFormat>Widescreen</PresentationFormat>
  <Paragraphs>49</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Adobe Devanagari</vt:lpstr>
      <vt:lpstr>Adobe Garamond Pro</vt:lpstr>
      <vt:lpstr>Arial</vt:lpstr>
      <vt:lpstr>Calibri</vt:lpstr>
      <vt:lpstr>Georgia</vt:lpstr>
      <vt:lpstr>Office Theme</vt:lpstr>
      <vt:lpstr>1861: The Country Goes to War</vt:lpstr>
      <vt:lpstr>Lincoln Elected President November 6, 1860</vt:lpstr>
      <vt:lpstr>Lincoln Elected President</vt:lpstr>
      <vt:lpstr>Excerpt, Civilian And Gazette Weekly November 13, 1860,  Galveston, Texas</vt:lpstr>
      <vt:lpstr>Secession of South Carolina December 20, 1860</vt:lpstr>
      <vt:lpstr>Excerpt, Declaration of the Immediate Causes Which Induce and Justify the Secession of South Carolina from the Federal Union</vt:lpstr>
      <vt:lpstr>South Carolina Secedes  December 20, 1860</vt:lpstr>
      <vt:lpstr>Secession January &amp; February, 1861</vt:lpstr>
      <vt:lpstr>A President for the Confederacy February 9, 1861</vt:lpstr>
      <vt:lpstr>Except from the Inaugural Address Jefferson Davis, President of the Confederate States of America February 18, 1861</vt:lpstr>
      <vt:lpstr>Except from the Inaugural Address Abraham Lincoln, President of the United States of America March 4, 1861</vt:lpstr>
      <vt:lpstr>Fort Sumter April 12, 1861</vt:lpstr>
      <vt:lpstr>Excerpt, Surrender of Fort Sumter  Effect of the News at Richmond April 15, 1861, Richmond Enquirer</vt:lpstr>
      <vt:lpstr>C A L L T O A R M S ! !  75,000 VOLUNTEERS WANTED  Washington, April 15.  Under the act of Congress for calling out the militia to execute the laws of the Union to suppress insurrection….  - Simon Cameron, Secretary of War</vt:lpstr>
      <vt:lpstr>April 17, 1861</vt:lpstr>
      <vt:lpstr>Secession April to June 1861</vt:lpstr>
      <vt:lpstr>Virginia Joins the Confederacy April 17, 1861</vt:lpstr>
      <vt:lpstr>First Manassas (Bull Run) July 21, 1861</vt:lpstr>
      <vt:lpstr>Excerpt, The New York Times July 26, 1861, New York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Annie Pacious</cp:lastModifiedBy>
  <cp:revision>53</cp:revision>
  <dcterms:created xsi:type="dcterms:W3CDTF">2019-06-11T12:13:11Z</dcterms:created>
  <dcterms:modified xsi:type="dcterms:W3CDTF">2021-08-18T19:43:34Z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11824800</vt:r8>
  </property>
</Properties>
</file>